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372" r:id="rId2"/>
    <p:sldId id="402" r:id="rId3"/>
    <p:sldId id="409" r:id="rId4"/>
    <p:sldId id="405" r:id="rId5"/>
    <p:sldId id="406" r:id="rId6"/>
    <p:sldId id="403" r:id="rId7"/>
    <p:sldId id="411" r:id="rId8"/>
    <p:sldId id="407" r:id="rId9"/>
    <p:sldId id="408" r:id="rId10"/>
  </p:sldIdLst>
  <p:sldSz cx="9144000" cy="6858000" type="screen4x3"/>
  <p:notesSz cx="7010400" cy="9236075"/>
  <p:defaultTextStyle>
    <a:defPPr>
      <a:defRPr lang="en-US"/>
    </a:defPPr>
    <a:lvl1pPr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lnSpc>
        <a:spcPct val="80000"/>
      </a:lnSpc>
      <a:spcBef>
        <a:spcPct val="2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40949A"/>
    <a:srgbClr val="0000CC"/>
    <a:srgbClr val="FF3300"/>
    <a:srgbClr val="FF9900"/>
    <a:srgbClr val="5469A2"/>
    <a:srgbClr val="29417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5" autoAdjust="0"/>
    <p:restoredTop sz="98826" autoAdjust="0"/>
  </p:normalViewPr>
  <p:slideViewPr>
    <p:cSldViewPr>
      <p:cViewPr varScale="1">
        <p:scale>
          <a:sx n="96" d="100"/>
          <a:sy n="96" d="100"/>
        </p:scale>
        <p:origin x="-1236" y="-102"/>
      </p:cViewPr>
      <p:guideLst>
        <p:guide orient="horz" pos="4224"/>
        <p:guide pos="1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9" y="0"/>
            <a:ext cx="3038475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387767"/>
            <a:ext cx="5607050" cy="4155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72378"/>
            <a:ext cx="3038475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9" y="8772378"/>
            <a:ext cx="3038475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fld id="{4E03D523-1322-47BE-9BE1-B2B28F7D5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867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D4FED-D5F9-4044-96E7-A3FB1773F5F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43150" y="3581400"/>
            <a:ext cx="5334000" cy="1143000"/>
          </a:xfrm>
        </p:spPr>
        <p:txBody>
          <a:bodyPr/>
          <a:lstStyle>
            <a:lvl1pPr marL="0" indent="0">
              <a:buFontTx/>
              <a:buNone/>
              <a:defRPr b="0">
                <a:solidFill>
                  <a:schemeClr val="bg1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333625" y="1905000"/>
            <a:ext cx="6477000" cy="12414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2333625" y="5467350"/>
            <a:ext cx="2133600" cy="47625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333625" y="5067300"/>
            <a:ext cx="2895600" cy="4191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Meeting Title (optional)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33091-8852-4C1C-AC0A-564769AB8A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0"/>
            <a:ext cx="2171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0"/>
            <a:ext cx="6362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AAB71-E940-4F1A-BF3A-FD70ED9C5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51B00-EA83-490E-AB34-D62C71039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146EC-F1A6-4A55-9DDC-528A842ED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AC688-4E33-4450-B075-DDB774931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8AE77-A129-40AA-AEF8-9323B51A75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9D00A-D425-466F-8164-7485AA5B8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70C6F-2F00-4354-ABF8-C03CE149F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14972-822C-43C5-8500-1E02D94DE1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E700F-8700-4B37-ACB6-8BCF8AF4E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6DCD2-B23A-4619-A8CB-007B7F2E4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 b="0"/>
            </a:lvl1pPr>
          </a:lstStyle>
          <a:p>
            <a:pPr>
              <a:defRPr/>
            </a:pPr>
            <a:fld id="{900526E4-0951-4CE7-A472-2878D838B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559" name="Rectangle 7"/>
          <p:cNvSpPr>
            <a:spLocks noChangeArrowheads="1"/>
          </p:cNvSpPr>
          <p:nvPr userDrawn="1"/>
        </p:nvSpPr>
        <p:spPr bwMode="auto">
          <a:xfrm>
            <a:off x="0" y="6235700"/>
            <a:ext cx="9144000" cy="622300"/>
          </a:xfrm>
          <a:prstGeom prst="rect">
            <a:avLst/>
          </a:prstGeom>
          <a:solidFill>
            <a:srgbClr val="ECECE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9" name="Picture 8" descr="logo_C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500" y="6289675"/>
            <a:ext cx="8540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5469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63" name="Line 11"/>
          <p:cNvSpPr>
            <a:spLocks noChangeShapeType="1"/>
          </p:cNvSpPr>
          <p:nvPr userDrawn="1"/>
        </p:nvSpPr>
        <p:spPr bwMode="auto">
          <a:xfrm>
            <a:off x="1069975" y="6457950"/>
            <a:ext cx="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200" b="0"/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23564" name="Line 12"/>
          <p:cNvSpPr>
            <a:spLocks noChangeShapeType="1"/>
          </p:cNvSpPr>
          <p:nvPr userDrawn="1"/>
        </p:nvSpPr>
        <p:spPr bwMode="auto">
          <a:xfrm>
            <a:off x="0" y="673100"/>
            <a:ext cx="9144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 userDrawn="1"/>
        </p:nvSpPr>
        <p:spPr bwMode="auto">
          <a:xfrm>
            <a:off x="8229600" y="62484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A87F0BC0-9305-4FEC-9ED2-6D3023917AF5}" type="slidenum">
              <a:rPr lang="en-US" sz="1200" b="0"/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1752600"/>
            <a:ext cx="7467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2013 Project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Funding Review at TAC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800" b="0" kern="0" dirty="0" smtClean="0"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800" b="0" kern="0" dirty="0" smtClean="0">
              <a:latin typeface="+mj-lt"/>
              <a:ea typeface="+mj-ea"/>
              <a:cs typeface="+mj-cs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2000" b="0" kern="0" dirty="0" smtClean="0"/>
              <a:t>Troy Anderson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2000" b="0" kern="0" dirty="0" smtClean="0"/>
              <a:t>ERCOT Business Integration</a:t>
            </a:r>
            <a:endParaRPr lang="en-US" sz="2000" b="0" kern="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71600" y="3581400"/>
            <a:ext cx="7010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2000" kern="0" dirty="0"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April 5,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162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2013 Project Funding – Introductory Comments</a:t>
            </a:r>
          </a:p>
        </p:txBody>
      </p:sp>
      <p:sp>
        <p:nvSpPr>
          <p:cNvPr id="15363" name="Content Placeholder 16"/>
          <p:cNvSpPr>
            <a:spLocks noGrp="1"/>
          </p:cNvSpPr>
          <p:nvPr>
            <p:ph idx="1"/>
          </p:nvPr>
        </p:nvSpPr>
        <p:spPr>
          <a:xfrm>
            <a:off x="152400" y="838200"/>
            <a:ext cx="8915400" cy="5410200"/>
          </a:xfrm>
        </p:spPr>
        <p:txBody>
          <a:bodyPr/>
          <a:lstStyle/>
          <a:p>
            <a:pPr eaLnBrk="1" hangingPunct="1"/>
            <a:r>
              <a:rPr lang="en-US" dirty="0" smtClean="0"/>
              <a:t>Accelerated review and approval schedule for ERCOT’s budget filing</a:t>
            </a:r>
          </a:p>
          <a:p>
            <a:pPr lvl="1" eaLnBrk="1" hangingPunct="1"/>
            <a:r>
              <a:rPr lang="en-US" dirty="0" smtClean="0"/>
              <a:t>April Board Review</a:t>
            </a:r>
          </a:p>
          <a:p>
            <a:pPr lvl="1" eaLnBrk="1" hangingPunct="1"/>
            <a:r>
              <a:rPr lang="en-US" dirty="0" smtClean="0"/>
              <a:t>May PUCT Review</a:t>
            </a:r>
          </a:p>
          <a:p>
            <a:pPr eaLnBrk="1" hangingPunct="1"/>
            <a:endParaRPr lang="en-US" sz="1200" dirty="0"/>
          </a:p>
          <a:p>
            <a:pPr eaLnBrk="1" hangingPunct="1"/>
            <a:r>
              <a:rPr lang="en-US" dirty="0" smtClean="0"/>
              <a:t>$15M will be allocated for capital projects in 2013</a:t>
            </a:r>
          </a:p>
          <a:p>
            <a:pPr lvl="1" eaLnBrk="1" hangingPunct="1"/>
            <a:r>
              <a:rPr lang="en-US" dirty="0" smtClean="0"/>
              <a:t>No change from 2012</a:t>
            </a:r>
          </a:p>
          <a:p>
            <a:pPr eaLnBrk="1" hangingPunct="1"/>
            <a:endParaRPr lang="en-US" sz="1200" dirty="0" smtClean="0"/>
          </a:p>
          <a:p>
            <a:pPr eaLnBrk="1" hangingPunct="1"/>
            <a:r>
              <a:rPr lang="en-US" dirty="0" smtClean="0"/>
              <a:t>Multi-Year PPL will be used to forecast projects expected in 2013</a:t>
            </a:r>
          </a:p>
          <a:p>
            <a:pPr lvl="1" eaLnBrk="1" hangingPunct="1"/>
            <a:r>
              <a:rPr lang="en-US" dirty="0" smtClean="0"/>
              <a:t>No need for extensive bottom-up PPL effort</a:t>
            </a:r>
          </a:p>
          <a:p>
            <a:pPr eaLnBrk="1" hangingPunct="1"/>
            <a:endParaRPr lang="en-US" sz="1200" dirty="0"/>
          </a:p>
          <a:p>
            <a:pPr eaLnBrk="1" hangingPunct="1"/>
            <a:r>
              <a:rPr lang="en-US" dirty="0" smtClean="0"/>
              <a:t>In order to reserve funds for NPRRs and SCRs that will be filed and approved over the next 18 months, ERCOT proposes $3M in PPL funding for 2013 NPRR/SCR activity</a:t>
            </a:r>
          </a:p>
          <a:p>
            <a:pPr lvl="1" eaLnBrk="1" hangingPunct="1"/>
            <a:r>
              <a:rPr lang="en-US" sz="1800" dirty="0"/>
              <a:t>This is not a cap on NPRR/SCR funding</a:t>
            </a:r>
          </a:p>
          <a:p>
            <a:pPr lvl="1" eaLnBrk="1" hangingPunct="1"/>
            <a:r>
              <a:rPr lang="en-US" sz="1800" dirty="0"/>
              <a:t>If the Board directs NPRR/SCR spending in excess of $3M, priorities will be reassessed and/or a request for additional </a:t>
            </a:r>
            <a:r>
              <a:rPr lang="en-US" sz="1800" dirty="0" smtClean="0"/>
              <a:t>project funding </a:t>
            </a:r>
            <a:r>
              <a:rPr lang="en-US" sz="1800" dirty="0" smtClean="0"/>
              <a:t>could </a:t>
            </a:r>
            <a:r>
              <a:rPr lang="en-US" sz="1800" dirty="0"/>
              <a:t>be considered</a:t>
            </a:r>
          </a:p>
          <a:p>
            <a:pPr lvl="1" eaLnBrk="1" hangingPunct="1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11239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4800" y="4525616"/>
            <a:ext cx="6934200" cy="351183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39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2013 Project Funding – Schedule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838200"/>
            <a:ext cx="7315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2000" b="1" kern="0" dirty="0" smtClean="0">
                <a:latin typeface="+mn-lt"/>
              </a:rPr>
              <a:t>Februar</a:t>
            </a:r>
            <a:r>
              <a:rPr lang="en-US" sz="2000" kern="0" dirty="0" smtClean="0">
                <a:latin typeface="+mn-lt"/>
              </a:rPr>
              <a:t>y </a:t>
            </a:r>
            <a:r>
              <a:rPr lang="en-US" sz="2000" b="1" kern="0" dirty="0" smtClean="0">
                <a:latin typeface="+mn-lt"/>
              </a:rPr>
              <a:t>2012</a:t>
            </a:r>
            <a:endParaRPr lang="en-US" sz="2000" b="1" kern="0" dirty="0">
              <a:latin typeface="+mn-lt"/>
            </a:endParaRPr>
          </a:p>
          <a:p>
            <a:pPr marL="571500" lvl="1" indent="-228600" algn="l">
              <a:lnSpc>
                <a:spcPct val="90000"/>
              </a:lnSpc>
              <a:spcBef>
                <a:spcPct val="20000"/>
              </a:spcBef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 smtClean="0">
                <a:latin typeface="+mn-lt"/>
              </a:rPr>
              <a:t>Initial review at PRS		(February 23)</a:t>
            </a:r>
          </a:p>
          <a:p>
            <a:pPr lvl="2" algn="l">
              <a:lnSpc>
                <a:spcPct val="90000"/>
              </a:lnSpc>
              <a:spcBef>
                <a:spcPct val="20000"/>
              </a:spcBef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endParaRPr lang="en-US" sz="1800" b="0" kern="0" dirty="0">
              <a:latin typeface="+mn-lt"/>
            </a:endParaRPr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2000" b="1" kern="0" dirty="0" smtClean="0">
                <a:latin typeface="+mn-lt"/>
              </a:rPr>
              <a:t>March 2012</a:t>
            </a:r>
            <a:endParaRPr lang="en-US" sz="2000" b="1" kern="0" dirty="0">
              <a:latin typeface="+mn-lt"/>
            </a:endParaRPr>
          </a:p>
          <a:p>
            <a:pPr marL="571500" lvl="1" indent="-228600" algn="l">
              <a:lnSpc>
                <a:spcPct val="90000"/>
              </a:lnSpc>
              <a:spcBef>
                <a:spcPct val="20000"/>
              </a:spcBef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>
                <a:latin typeface="+mn-lt"/>
              </a:rPr>
              <a:t>R</a:t>
            </a:r>
            <a:r>
              <a:rPr lang="en-US" sz="1800" b="0" kern="0" dirty="0" smtClean="0">
                <a:latin typeface="+mn-lt"/>
              </a:rPr>
              <a:t>eview </a:t>
            </a:r>
            <a:r>
              <a:rPr lang="en-US" sz="1800" b="0" kern="0" dirty="0">
                <a:latin typeface="+mn-lt"/>
              </a:rPr>
              <a:t>at market subcommittee meetings</a:t>
            </a:r>
          </a:p>
          <a:p>
            <a:pPr marL="1143000" lvl="2" indent="-228600" algn="l">
              <a:lnSpc>
                <a:spcPct val="90000"/>
              </a:lnSpc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 smtClean="0">
                <a:latin typeface="+mn-lt"/>
              </a:rPr>
              <a:t>WMS</a:t>
            </a:r>
            <a:r>
              <a:rPr lang="en-US" sz="1800" b="0" kern="0" dirty="0">
                <a:latin typeface="+mn-lt"/>
              </a:rPr>
              <a:t>	</a:t>
            </a:r>
            <a:r>
              <a:rPr lang="en-US" sz="1800" b="0" kern="0" dirty="0" smtClean="0">
                <a:latin typeface="+mn-lt"/>
              </a:rPr>
              <a:t>		(</a:t>
            </a:r>
            <a:r>
              <a:rPr lang="en-US" sz="1800" b="0" kern="0" dirty="0"/>
              <a:t>March </a:t>
            </a:r>
            <a:r>
              <a:rPr lang="en-US" sz="1800" b="0" kern="0" dirty="0">
                <a:latin typeface="+mn-lt"/>
              </a:rPr>
              <a:t>7</a:t>
            </a:r>
            <a:r>
              <a:rPr lang="en-US" sz="1800" b="0" kern="0" dirty="0" smtClean="0">
                <a:latin typeface="+mn-lt"/>
              </a:rPr>
              <a:t>)</a:t>
            </a:r>
            <a:endParaRPr lang="en-US" sz="1800" b="0" kern="0" dirty="0">
              <a:latin typeface="+mn-lt"/>
            </a:endParaRPr>
          </a:p>
          <a:p>
            <a:pPr marL="1143000" lvl="2" indent="-228600" algn="l">
              <a:lnSpc>
                <a:spcPct val="90000"/>
              </a:lnSpc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>
                <a:latin typeface="+mn-lt"/>
              </a:rPr>
              <a:t>ROS	</a:t>
            </a:r>
            <a:r>
              <a:rPr lang="en-US" sz="1800" b="0" kern="0" dirty="0" smtClean="0">
                <a:latin typeface="+mn-lt"/>
              </a:rPr>
              <a:t>		(</a:t>
            </a:r>
            <a:r>
              <a:rPr lang="en-US" sz="1800" b="0" kern="0" dirty="0"/>
              <a:t>March </a:t>
            </a:r>
            <a:r>
              <a:rPr lang="en-US" sz="1800" b="0" kern="0" dirty="0">
                <a:latin typeface="+mn-lt"/>
              </a:rPr>
              <a:t>8</a:t>
            </a:r>
            <a:r>
              <a:rPr lang="en-US" sz="1800" b="0" kern="0" dirty="0" smtClean="0">
                <a:latin typeface="+mn-lt"/>
              </a:rPr>
              <a:t>)</a:t>
            </a:r>
            <a:endParaRPr lang="en-US" sz="1800" b="0" kern="0" dirty="0">
              <a:latin typeface="+mn-lt"/>
            </a:endParaRPr>
          </a:p>
          <a:p>
            <a:pPr marL="1143000" lvl="2" indent="-228600" algn="l">
              <a:lnSpc>
                <a:spcPct val="90000"/>
              </a:lnSpc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>
                <a:latin typeface="+mn-lt"/>
              </a:rPr>
              <a:t>RMS	</a:t>
            </a:r>
            <a:r>
              <a:rPr lang="en-US" sz="1800" b="0" kern="0" dirty="0" smtClean="0">
                <a:latin typeface="+mn-lt"/>
              </a:rPr>
              <a:t>		(</a:t>
            </a:r>
            <a:r>
              <a:rPr lang="en-US" sz="1800" b="0" kern="0" dirty="0"/>
              <a:t>March </a:t>
            </a:r>
            <a:r>
              <a:rPr lang="en-US" sz="1800" b="0" kern="0" dirty="0" smtClean="0"/>
              <a:t>2</a:t>
            </a:r>
            <a:r>
              <a:rPr lang="en-US" sz="1800" b="0" kern="0" dirty="0" smtClean="0">
                <a:latin typeface="+mn-lt"/>
              </a:rPr>
              <a:t>1)</a:t>
            </a: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 smtClean="0">
                <a:latin typeface="+mn-lt"/>
              </a:rPr>
              <a:t>PRS			(March 22)</a:t>
            </a:r>
          </a:p>
          <a:p>
            <a:pPr marL="1143000" lvl="2" indent="-228600" algn="l">
              <a:lnSpc>
                <a:spcPct val="90000"/>
              </a:lnSpc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/>
              <a:t>COPS	</a:t>
            </a:r>
            <a:r>
              <a:rPr lang="en-US" sz="1800" b="0" kern="0" dirty="0" smtClean="0"/>
              <a:t>		(April 10)</a:t>
            </a:r>
            <a:endParaRPr lang="en-US" sz="1800" b="0" kern="0" dirty="0" smtClean="0">
              <a:latin typeface="+mn-lt"/>
            </a:endParaRPr>
          </a:p>
          <a:p>
            <a:pPr lvl="2" algn="l">
              <a:lnSpc>
                <a:spcPct val="90000"/>
              </a:lnSpc>
              <a:spcBef>
                <a:spcPct val="20000"/>
              </a:spcBef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endParaRPr lang="en-US" sz="1800" b="0" kern="0" dirty="0">
              <a:solidFill>
                <a:srgbClr val="0000CC"/>
              </a:solidFill>
              <a:latin typeface="+mn-lt"/>
            </a:endParaRPr>
          </a:p>
          <a:p>
            <a:pPr marL="228600" indent="-228600" algn="l">
              <a:lnSpc>
                <a:spcPct val="90000"/>
              </a:lnSpc>
              <a:spcBef>
                <a:spcPct val="20000"/>
              </a:spcBef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2000" b="1" kern="0" dirty="0" smtClean="0">
                <a:latin typeface="+mn-lt"/>
              </a:rPr>
              <a:t>April 2012</a:t>
            </a:r>
            <a:endParaRPr lang="en-US" sz="2000" b="1" kern="0" dirty="0">
              <a:latin typeface="+mn-lt"/>
            </a:endParaRPr>
          </a:p>
          <a:p>
            <a:pPr marL="571500" lvl="1" indent="-228600" algn="l">
              <a:lnSpc>
                <a:spcPct val="90000"/>
              </a:lnSpc>
              <a:spcBef>
                <a:spcPct val="20000"/>
              </a:spcBef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 smtClean="0">
                <a:latin typeface="+mn-lt"/>
              </a:rPr>
              <a:t>Review at TAC</a:t>
            </a:r>
            <a:r>
              <a:rPr lang="en-US" sz="1800" b="0" kern="0" dirty="0">
                <a:latin typeface="+mn-lt"/>
              </a:rPr>
              <a:t>	</a:t>
            </a:r>
            <a:r>
              <a:rPr lang="en-US" sz="1800" b="0" kern="0" dirty="0" smtClean="0">
                <a:latin typeface="+mn-lt"/>
              </a:rPr>
              <a:t>		(April 5)</a:t>
            </a:r>
            <a:endParaRPr lang="en-US" sz="1800" b="0" kern="0" dirty="0">
              <a:latin typeface="+mn-lt"/>
            </a:endParaRPr>
          </a:p>
          <a:p>
            <a:pPr marL="571500" lvl="1" indent="-228600" algn="l">
              <a:lnSpc>
                <a:spcPct val="90000"/>
              </a:lnSpc>
              <a:spcBef>
                <a:spcPct val="20000"/>
              </a:spcBef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>
                <a:latin typeface="+mn-lt"/>
              </a:rPr>
              <a:t>Available for F&amp;A and Board review	</a:t>
            </a:r>
            <a:r>
              <a:rPr lang="en-US" sz="1800" b="0" kern="0" dirty="0" smtClean="0">
                <a:latin typeface="+mn-lt"/>
              </a:rPr>
              <a:t>(April 16)</a:t>
            </a:r>
            <a:endParaRPr lang="en-US" b="0" kern="0" dirty="0">
              <a:latin typeface="+mn-lt"/>
            </a:endParaRPr>
          </a:p>
          <a:p>
            <a:pPr marL="1143000" lvl="2" indent="-228600" algn="l">
              <a:lnSpc>
                <a:spcPct val="90000"/>
              </a:lnSpc>
              <a:spcBef>
                <a:spcPct val="20000"/>
              </a:spcBef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endParaRPr lang="en-US" sz="1400" kern="0" dirty="0" smtClean="0">
              <a:latin typeface="+mn-lt"/>
            </a:endParaRPr>
          </a:p>
          <a:p>
            <a:pPr marL="228600" indent="-228600" algn="l">
              <a:lnSpc>
                <a:spcPct val="90000"/>
              </a:lnSpc>
              <a:buFontTx/>
              <a:buChar char="•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2000" kern="0" dirty="0" smtClean="0"/>
              <a:t>May 2012</a:t>
            </a:r>
            <a:endParaRPr lang="en-US" sz="2000" kern="0" dirty="0"/>
          </a:p>
          <a:p>
            <a:pPr marL="571500" lvl="1" indent="-228600" algn="l">
              <a:lnSpc>
                <a:spcPct val="90000"/>
              </a:lnSpc>
              <a:buFontTx/>
              <a:buChar char="–"/>
              <a:tabLst>
                <a:tab pos="1143000" algn="l"/>
                <a:tab pos="2514600" algn="l"/>
                <a:tab pos="2743200" algn="l"/>
                <a:tab pos="4800600" algn="l"/>
              </a:tabLst>
              <a:defRPr/>
            </a:pPr>
            <a:r>
              <a:rPr lang="en-US" sz="1800" b="0" kern="0" dirty="0"/>
              <a:t>Review at </a:t>
            </a:r>
            <a:r>
              <a:rPr lang="en-US" sz="1800" b="0" kern="0" dirty="0" smtClean="0"/>
              <a:t>PUCT</a:t>
            </a:r>
            <a:r>
              <a:rPr lang="en-US" sz="1800" b="0" kern="0" dirty="0"/>
              <a:t>			</a:t>
            </a:r>
            <a:r>
              <a:rPr lang="en-US" sz="1800" b="0" kern="0" dirty="0" smtClean="0"/>
              <a:t>(May 1)</a:t>
            </a:r>
            <a:endParaRPr lang="en-US" sz="1800" b="0" kern="0" dirty="0"/>
          </a:p>
        </p:txBody>
      </p:sp>
      <p:sp>
        <p:nvSpPr>
          <p:cNvPr id="2" name="TextBox 1"/>
          <p:cNvSpPr txBox="1"/>
          <p:nvPr/>
        </p:nvSpPr>
        <p:spPr>
          <a:xfrm>
            <a:off x="838200" y="2438400"/>
            <a:ext cx="533400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Wingdings"/>
              </a:rPr>
              <a:t>ü</a:t>
            </a:r>
            <a:endParaRPr lang="en-US" sz="900" dirty="0">
              <a:latin typeface="MS Shell Dlg 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745365"/>
            <a:ext cx="533400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Wingdings"/>
              </a:rPr>
              <a:t>ü</a:t>
            </a:r>
            <a:endParaRPr lang="en-US" sz="900" dirty="0">
              <a:latin typeface="MS Shell Dlg 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6483" y="3034675"/>
            <a:ext cx="533400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Wingdings"/>
              </a:rPr>
              <a:t>ü</a:t>
            </a:r>
            <a:endParaRPr lang="en-US" sz="900" dirty="0">
              <a:latin typeface="MS Shell Dlg 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3323912"/>
            <a:ext cx="533400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Wingdings"/>
              </a:rPr>
              <a:t>ü</a:t>
            </a:r>
            <a:endParaRPr lang="en-US" sz="900" dirty="0">
              <a:latin typeface="MS Shell Dlg 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083" y="1219200"/>
            <a:ext cx="533400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Wingdings"/>
              </a:rPr>
              <a:t>ü</a:t>
            </a:r>
            <a:endParaRPr lang="en-US" sz="900" dirty="0">
              <a:latin typeface="MS Shell Dlg 2"/>
            </a:endParaRPr>
          </a:p>
        </p:txBody>
      </p:sp>
    </p:spTree>
    <p:extLst>
      <p:ext uri="{BB962C8B-B14F-4D97-AF65-F5344CB8AC3E}">
        <p14:creationId xmlns:p14="http://schemas.microsoft.com/office/powerpoint/2010/main" val="364720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7630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2013 Project Funding – </a:t>
            </a:r>
            <a:r>
              <a:rPr lang="en-US" sz="1800" dirty="0" err="1" smtClean="0"/>
              <a:t>Add’l</a:t>
            </a:r>
            <a:r>
              <a:rPr lang="en-US" sz="1800" dirty="0" smtClean="0"/>
              <a:t> Comments &amp; Request for Endorsement</a:t>
            </a:r>
          </a:p>
        </p:txBody>
      </p:sp>
      <p:sp>
        <p:nvSpPr>
          <p:cNvPr id="15363" name="Content Placeholder 16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373688"/>
          </a:xfrm>
        </p:spPr>
        <p:txBody>
          <a:bodyPr/>
          <a:lstStyle/>
          <a:p>
            <a:pPr eaLnBrk="1" hangingPunct="1"/>
            <a:r>
              <a:rPr lang="en-US" b="0" dirty="0"/>
              <a:t>Management of </a:t>
            </a:r>
            <a:r>
              <a:rPr lang="en-US" b="0" dirty="0" smtClean="0"/>
              <a:t>future NPRR/SCRs</a:t>
            </a:r>
            <a:endParaRPr lang="en-US" b="0" dirty="0"/>
          </a:p>
          <a:p>
            <a:pPr lvl="1" eaLnBrk="1" hangingPunct="1"/>
            <a:r>
              <a:rPr lang="en-US" dirty="0"/>
              <a:t>As new NPRRs and SCRs targeted for 2013 are approved by the Board, the appropriate amount will be deducted from the </a:t>
            </a:r>
            <a:r>
              <a:rPr lang="en-US" dirty="0" smtClean="0"/>
              <a:t>NPRR/SCR funding line item</a:t>
            </a:r>
            <a:endParaRPr lang="en-US" dirty="0" smtClean="0"/>
          </a:p>
          <a:p>
            <a:pPr lvl="1" eaLnBrk="1" hangingPunct="1"/>
            <a:endParaRPr lang="en-US" sz="1800" b="0" dirty="0" smtClean="0"/>
          </a:p>
          <a:p>
            <a:pPr eaLnBrk="1" hangingPunct="1"/>
            <a:r>
              <a:rPr lang="en-US" b="0" dirty="0" smtClean="0"/>
              <a:t>ERCOT reviewed </a:t>
            </a:r>
            <a:r>
              <a:rPr lang="en-US" b="0" dirty="0"/>
              <a:t>the new </a:t>
            </a:r>
            <a:r>
              <a:rPr lang="en-US" b="0" dirty="0" smtClean="0"/>
              <a:t>approach at market subcommittees in March</a:t>
            </a:r>
            <a:endParaRPr lang="en-US" sz="1400" b="0" dirty="0"/>
          </a:p>
          <a:p>
            <a:pPr eaLnBrk="1" hangingPunct="1"/>
            <a:r>
              <a:rPr lang="en-US" b="0" dirty="0" smtClean="0"/>
              <a:t>PRS endorsed the funding concept on 3/22/2012</a:t>
            </a:r>
            <a:endParaRPr lang="en-US" sz="1400" b="0" dirty="0"/>
          </a:p>
          <a:p>
            <a:pPr eaLnBrk="1" hangingPunct="1"/>
            <a:r>
              <a:rPr lang="en-US" b="0" dirty="0" smtClean="0"/>
              <a:t>ERCOT requests TAC endorsement of </a:t>
            </a:r>
            <a:r>
              <a:rPr lang="en-US" b="0" dirty="0"/>
              <a:t>the </a:t>
            </a:r>
            <a:r>
              <a:rPr lang="en-US" b="0" dirty="0" smtClean="0"/>
              <a:t>2013 Revision Request project funding concept</a:t>
            </a:r>
            <a:endParaRPr lang="en-US" dirty="0"/>
          </a:p>
          <a:p>
            <a:pPr eaLnBrk="1" hangingPunct="1"/>
            <a:endParaRPr lang="en-US" sz="1800" dirty="0" smtClean="0"/>
          </a:p>
          <a:p>
            <a:pPr marL="228600" indent="-228600" eaLnBrk="1" hangingPunct="1">
              <a:buFontTx/>
              <a:buNone/>
              <a:tabLst>
                <a:tab pos="1143000" algn="l"/>
                <a:tab pos="2514600" algn="l"/>
              </a:tabLst>
            </a:pPr>
            <a:r>
              <a:rPr lang="en-US" sz="2800" u="sng" dirty="0"/>
              <a:t>Suggested </a:t>
            </a:r>
            <a:r>
              <a:rPr lang="en-US" sz="2800" u="sng" dirty="0" smtClean="0"/>
              <a:t>TAC Motion</a:t>
            </a:r>
            <a:endParaRPr lang="en-US" sz="2800" u="sng" dirty="0"/>
          </a:p>
          <a:p>
            <a:pPr marL="228600" indent="-228600" eaLnBrk="1" hangingPunct="1">
              <a:tabLst>
                <a:tab pos="1143000" algn="l"/>
                <a:tab pos="2514600" algn="l"/>
              </a:tabLst>
            </a:pPr>
            <a:endParaRPr lang="en-US" sz="1600" dirty="0"/>
          </a:p>
          <a:p>
            <a:pPr marL="228600" indent="-228600" eaLnBrk="1" hangingPunct="1">
              <a:buFontTx/>
              <a:buNone/>
              <a:tabLst>
                <a:tab pos="1143000" algn="l"/>
                <a:tab pos="2514600" algn="l"/>
              </a:tabLst>
            </a:pPr>
            <a:r>
              <a:rPr lang="en-US" dirty="0"/>
              <a:t>	Motion to endorse the 2013 </a:t>
            </a:r>
            <a:r>
              <a:rPr lang="en-US" dirty="0" smtClean="0"/>
              <a:t>Revision Request project funding </a:t>
            </a:r>
            <a:r>
              <a:rPr lang="en-US" dirty="0"/>
              <a:t>approach as proposed by ERCOT and recommended by PRS</a:t>
            </a:r>
          </a:p>
          <a:p>
            <a:pPr marL="0" indent="0" eaLnBrk="1" hangingPunct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36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019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Business Integration Update – Appendix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8229600" cy="4267200"/>
          </a:xfrm>
        </p:spPr>
        <p:txBody>
          <a:bodyPr/>
          <a:lstStyle/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sz="2400" dirty="0" smtClean="0"/>
              <a:t>Appendix</a:t>
            </a:r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2400" dirty="0"/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Is $3M Sufficient for 2013 Project Needs?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Total 2013 Project Forecast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2012 Project Release Targets</a:t>
            </a:r>
          </a:p>
          <a:p>
            <a:pPr marL="971550" lvl="2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r>
              <a:rPr lang="en-US" dirty="0" smtClean="0"/>
              <a:t>2012 Project Spending Update</a:t>
            </a:r>
            <a:endParaRPr lang="en-US" dirty="0"/>
          </a:p>
          <a:p>
            <a:pPr marL="571500" lvl="1" indent="-228600" eaLnBrk="1" hangingPunct="1">
              <a:tabLst>
                <a:tab pos="1143000" algn="l"/>
                <a:tab pos="2514600" algn="l"/>
                <a:tab pos="6864350" algn="l"/>
              </a:tabLst>
              <a:defRPr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64268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85344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2013 Project Funding – Is $3M Sufficient for 2013 Project Needs?</a:t>
            </a:r>
          </a:p>
        </p:txBody>
      </p:sp>
      <p:sp>
        <p:nvSpPr>
          <p:cNvPr id="15363" name="Content Placeholder 16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145088"/>
          </a:xfrm>
        </p:spPr>
        <p:txBody>
          <a:bodyPr/>
          <a:lstStyle/>
          <a:p>
            <a:pPr eaLnBrk="1" hangingPunct="1"/>
            <a:r>
              <a:rPr lang="en-US" dirty="0" smtClean="0"/>
              <a:t>Is $</a:t>
            </a:r>
            <a:r>
              <a:rPr lang="en-US" dirty="0"/>
              <a:t>3</a:t>
            </a:r>
            <a:r>
              <a:rPr lang="en-US" dirty="0" smtClean="0"/>
              <a:t>M sufficient for 2013 NPRRs and SCRs?</a:t>
            </a:r>
          </a:p>
          <a:p>
            <a:pPr lvl="1" eaLnBrk="1" hangingPunct="1"/>
            <a:r>
              <a:rPr lang="en-US" dirty="0" smtClean="0"/>
              <a:t>Answer: Most Likely  (in ERCOT’s opinion)</a:t>
            </a:r>
          </a:p>
          <a:p>
            <a:pPr lvl="1" eaLnBrk="1" hangingPunct="1"/>
            <a:r>
              <a:rPr lang="en-US" dirty="0" smtClean="0"/>
              <a:t>2011 activity was reviewed to assist in formulating this estimate</a:t>
            </a:r>
          </a:p>
          <a:p>
            <a:pPr lvl="2" eaLnBrk="1" hangingPunct="1"/>
            <a:r>
              <a:rPr lang="en-US" sz="1600" dirty="0" smtClean="0"/>
              <a:t>In 2011, $3.4M was spent on nearly 40 NPRRs and SCRs</a:t>
            </a:r>
          </a:p>
          <a:p>
            <a:pPr lvl="3" eaLnBrk="1" hangingPunct="1"/>
            <a:r>
              <a:rPr lang="en-US" sz="1600" dirty="0" smtClean="0"/>
              <a:t>Funded by both the PPL and Nodal Stabilization</a:t>
            </a:r>
          </a:p>
          <a:p>
            <a:pPr lvl="3" eaLnBrk="1" hangingPunct="1"/>
            <a:r>
              <a:rPr lang="en-US" sz="1600" dirty="0"/>
              <a:t>I</a:t>
            </a:r>
            <a:r>
              <a:rPr lang="en-US" sz="1600" dirty="0" smtClean="0"/>
              <a:t>ncludes $0.9M spent on the Texas SET 4.0 project</a:t>
            </a:r>
          </a:p>
          <a:p>
            <a:pPr lvl="1" eaLnBrk="1" hangingPunct="1"/>
            <a:r>
              <a:rPr lang="en-US" dirty="0" smtClean="0"/>
              <a:t>The $3M funding would include NPRRs already on the PPL and targeted for 2013 delivery</a:t>
            </a:r>
          </a:p>
          <a:p>
            <a:pPr lvl="2" eaLnBrk="1" hangingPunct="1"/>
            <a:r>
              <a:rPr lang="en-US" dirty="0" smtClean="0"/>
              <a:t>NPRR181, NPRR210, NPRR210, NPRR241, NPRR240, NPRR256</a:t>
            </a:r>
          </a:p>
          <a:p>
            <a:pPr lvl="3" eaLnBrk="1" hangingPunct="1"/>
            <a:r>
              <a:rPr lang="en-US" dirty="0" smtClean="0"/>
              <a:t>Sum of the forecasts for these items is $550k</a:t>
            </a:r>
          </a:p>
          <a:p>
            <a:pPr lvl="2" eaLnBrk="1" hangingPunct="1"/>
            <a:r>
              <a:rPr lang="en-US" dirty="0" smtClean="0"/>
              <a:t>Remaining $2.45M in funding would be held in an NPRR/SCR placeholder</a:t>
            </a:r>
          </a:p>
        </p:txBody>
      </p:sp>
    </p:spTree>
    <p:extLst>
      <p:ext uri="{BB962C8B-B14F-4D97-AF65-F5344CB8AC3E}">
        <p14:creationId xmlns:p14="http://schemas.microsoft.com/office/powerpoint/2010/main" val="257601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543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2013 Project Funding – Total 2013 Project Forecast</a:t>
            </a:r>
          </a:p>
        </p:txBody>
      </p:sp>
      <p:sp>
        <p:nvSpPr>
          <p:cNvPr id="15363" name="Content Placeholder 16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4992688"/>
          </a:xfrm>
        </p:spPr>
        <p:txBody>
          <a:bodyPr/>
          <a:lstStyle/>
          <a:p>
            <a:pPr eaLnBrk="1" hangingPunct="1"/>
            <a:r>
              <a:rPr lang="en-US" dirty="0" smtClean="0"/>
              <a:t>The current 2013 spending forecast on the Multi-Year PPL is &gt;$20M</a:t>
            </a:r>
          </a:p>
          <a:p>
            <a:pPr lvl="1" eaLnBrk="1" hangingPunct="1"/>
            <a:r>
              <a:rPr lang="en-US" dirty="0" smtClean="0"/>
              <a:t>This estimate includes the proposed $3M funding for NPRR/SCR work</a:t>
            </a:r>
          </a:p>
          <a:p>
            <a:pPr lvl="1" eaLnBrk="1" hangingPunct="1"/>
            <a:r>
              <a:rPr lang="en-US" dirty="0" smtClean="0"/>
              <a:t>ERCOT staff is working to reconsider and reprioritize internal project efforts to get the forecast closer to the $15M budget level</a:t>
            </a:r>
          </a:p>
          <a:p>
            <a:pPr lvl="1" eaLnBrk="1" hangingPunct="1"/>
            <a:r>
              <a:rPr lang="en-US" dirty="0" smtClean="0"/>
              <a:t>Reminder: In the 2012 project budget approval process, we had a $16.1M spending forecast for a $15M budget</a:t>
            </a:r>
          </a:p>
          <a:p>
            <a:pPr lvl="2" eaLnBrk="1" hangingPunct="1"/>
            <a:r>
              <a:rPr lang="en-US" dirty="0" smtClean="0"/>
              <a:t>We expect to take a similar approach for the 2013 project proposal</a:t>
            </a:r>
          </a:p>
        </p:txBody>
      </p:sp>
    </p:spTree>
    <p:extLst>
      <p:ext uri="{BB962C8B-B14F-4D97-AF65-F5344CB8AC3E}">
        <p14:creationId xmlns:p14="http://schemas.microsoft.com/office/powerpoint/2010/main" val="349516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438400" y="2895600"/>
            <a:ext cx="1066800" cy="1006429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Off-cycle May Release or Release 2</a:t>
            </a:r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3564469" y="1422402"/>
            <a:ext cx="973666" cy="107414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Off-cycle</a:t>
            </a:r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</p:txBody>
      </p:sp>
      <p:sp>
        <p:nvSpPr>
          <p:cNvPr id="10242" name="Title 11"/>
          <p:cNvSpPr>
            <a:spLocks noGrp="1"/>
          </p:cNvSpPr>
          <p:nvPr>
            <p:ph type="title"/>
          </p:nvPr>
        </p:nvSpPr>
        <p:spPr>
          <a:xfrm>
            <a:off x="152400" y="0"/>
            <a:ext cx="75438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2012 Release Targets – Board-Approved NPRRs/SCRs</a:t>
            </a:r>
          </a:p>
        </p:txBody>
      </p:sp>
      <p:graphicFrame>
        <p:nvGraphicFramePr>
          <p:cNvPr id="6" name="Group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723057866"/>
              </p:ext>
            </p:extLst>
          </p:nvPr>
        </p:nvGraphicFramePr>
        <p:xfrm>
          <a:off x="190500" y="762000"/>
          <a:ext cx="8724897" cy="4683867"/>
        </p:xfrm>
        <a:graphic>
          <a:graphicData uri="http://schemas.openxmlformats.org/drawingml/2006/table">
            <a:tbl>
              <a:tblPr/>
              <a:tblGrid>
                <a:gridCol w="1104900"/>
                <a:gridCol w="1143000"/>
                <a:gridCol w="1066800"/>
                <a:gridCol w="1098785"/>
                <a:gridCol w="1000997"/>
                <a:gridCol w="1100618"/>
                <a:gridCol w="1066800"/>
                <a:gridCol w="1142997"/>
              </a:tblGrid>
              <a:tr h="602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Source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Release 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12/2012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22344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Market / PUCT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SCR760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SCR764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(e)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NPRR395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+mn-cs"/>
                        </a:rPr>
                        <a:t>NPRR434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NPRR294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SCR756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(a)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NPRR351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NPRR382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SCR760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(c)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NPRR383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NPRR260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SCR756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(b)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87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ERCOT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NPRR348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NPRR365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NPRR347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NPRR400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Counts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 = 36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5707378"/>
            <a:ext cx="4800600" cy="227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100" b="0" dirty="0" smtClean="0"/>
              <a:t>Note 1:  Bold indicates inclusion in the original Board-approved 2012 PPL</a:t>
            </a:r>
            <a:endParaRPr lang="en-US" sz="1100" b="0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5932134"/>
            <a:ext cx="4800600" cy="227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100" b="0" dirty="0" smtClean="0"/>
              <a:t>Note 2:  Underline indicates new/revised release targets</a:t>
            </a:r>
            <a:endParaRPr lang="en-US" sz="1100" b="0" dirty="0"/>
          </a:p>
        </p:txBody>
      </p:sp>
      <p:sp>
        <p:nvSpPr>
          <p:cNvPr id="9" name="TextBox 8"/>
          <p:cNvSpPr txBox="1"/>
          <p:nvPr/>
        </p:nvSpPr>
        <p:spPr>
          <a:xfrm>
            <a:off x="5181600" y="5715845"/>
            <a:ext cx="3733800" cy="227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100" b="0" dirty="0" smtClean="0"/>
              <a:t>Note 3:  (a), (b), etc. indicates multiple release phases</a:t>
            </a:r>
            <a:endParaRPr lang="en-US" sz="1100" b="0" dirty="0"/>
          </a:p>
        </p:txBody>
      </p:sp>
      <p:sp>
        <p:nvSpPr>
          <p:cNvPr id="10" name="TextBox 9"/>
          <p:cNvSpPr txBox="1"/>
          <p:nvPr/>
        </p:nvSpPr>
        <p:spPr>
          <a:xfrm>
            <a:off x="5181600" y="5944445"/>
            <a:ext cx="3733800" cy="227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100" b="0" dirty="0" smtClean="0"/>
              <a:t>Note 4:  Release </a:t>
            </a:r>
            <a:r>
              <a:rPr lang="en-US" sz="1100" b="0" dirty="0"/>
              <a:t>targets are subject to change</a:t>
            </a: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248400" y="6457950"/>
            <a:ext cx="2514600" cy="457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ERCOT Public</a:t>
            </a:r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3564469" y="1642535"/>
            <a:ext cx="973666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>
            <a:off x="2438400" y="3407282"/>
            <a:ext cx="1066800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9076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5867400" cy="685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Project Spending Update – </a:t>
            </a:r>
            <a:r>
              <a:rPr lang="en-US" sz="1800" dirty="0"/>
              <a:t>2</a:t>
            </a:r>
            <a:r>
              <a:rPr lang="en-US" sz="1800" dirty="0" smtClean="0"/>
              <a:t>/29/2012</a:t>
            </a:r>
          </a:p>
        </p:txBody>
      </p:sp>
      <p:graphicFrame>
        <p:nvGraphicFramePr>
          <p:cNvPr id="8" name="Group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16936353"/>
              </p:ext>
            </p:extLst>
          </p:nvPr>
        </p:nvGraphicFramePr>
        <p:xfrm>
          <a:off x="228600" y="1143000"/>
          <a:ext cx="8763000" cy="2700022"/>
        </p:xfrm>
        <a:graphic>
          <a:graphicData uri="http://schemas.openxmlformats.org/drawingml/2006/table">
            <a:tbl>
              <a:tblPr/>
              <a:tblGrid>
                <a:gridCol w="2217553"/>
                <a:gridCol w="1676400"/>
                <a:gridCol w="1676400"/>
                <a:gridCol w="1676400"/>
                <a:gridCol w="1516247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PPL – 2012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Portfolio Budget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Initial Target Funding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Current Forecast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2012 YTD Actual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Business Strategy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5,950,000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7,650,167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 872,368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Regulatory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1,600,000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  891,940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 173,427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Efficiencies/Enhancements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2,050,000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2,802,148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 324,138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Technical Foundation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6,500,000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7,540,189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  877,846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$ 15,000,000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$ 16,100,000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$ 18,884,444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$ 2,247,779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A5"/>
                    </a:solidFill>
                  </a:tcPr>
                </a:tc>
              </a:tr>
            </a:tbl>
          </a:graphicData>
        </a:graphic>
      </p:graphicFrame>
      <p:sp>
        <p:nvSpPr>
          <p:cNvPr id="11" name="Footer Placeholder 7"/>
          <p:cNvSpPr txBox="1">
            <a:spLocks/>
          </p:cNvSpPr>
          <p:nvPr/>
        </p:nvSpPr>
        <p:spPr bwMode="auto">
          <a:xfrm>
            <a:off x="6248400" y="63246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 sz="16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 sz="16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 sz="16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 sz="16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ERCOT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3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228600" marR="0" indent="-2286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033463" algn="l"/>
            <a:tab pos="1143000" algn="l"/>
            <a:tab pos="2624138" algn="l"/>
          </a:tabLst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36385</TotalTime>
  <Words>654</Words>
  <Application>Microsoft Office PowerPoint</Application>
  <PresentationFormat>On-screen Show (4:3)</PresentationFormat>
  <Paragraphs>195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Custom Design</vt:lpstr>
      <vt:lpstr>PowerPoint Presentation</vt:lpstr>
      <vt:lpstr>2013 Project Funding – Introductory Comments</vt:lpstr>
      <vt:lpstr>2013 Project Funding – Schedule</vt:lpstr>
      <vt:lpstr>2013 Project Funding – Add’l Comments &amp; Request for Endorsement</vt:lpstr>
      <vt:lpstr>Business Integration Update – Appendix</vt:lpstr>
      <vt:lpstr>2013 Project Funding – Is $3M Sufficient for 2013 Project Needs?</vt:lpstr>
      <vt:lpstr>2013 Project Funding – Total 2013 Project Forecast</vt:lpstr>
      <vt:lpstr>2012 Release Targets – Board-Approved NPRRs/SCRs</vt:lpstr>
      <vt:lpstr>Project Spending Update – 2/29/2012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>Anderson, Troy</dc:creator>
  <cp:lastModifiedBy>Anderson, Troy</cp:lastModifiedBy>
  <cp:revision>1040</cp:revision>
  <cp:lastPrinted>2012-02-20T20:46:25Z</cp:lastPrinted>
  <dcterms:created xsi:type="dcterms:W3CDTF">2005-04-21T14:28:35Z</dcterms:created>
  <dcterms:modified xsi:type="dcterms:W3CDTF">2012-03-29T15:45:01Z</dcterms:modified>
</cp:coreProperties>
</file>